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1" r:id="rId6"/>
    <p:sldId id="267" r:id="rId7"/>
    <p:sldId id="268" r:id="rId8"/>
    <p:sldId id="262" r:id="rId9"/>
    <p:sldId id="269" r:id="rId10"/>
    <p:sldId id="270" r:id="rId11"/>
    <p:sldId id="264" r:id="rId12"/>
    <p:sldId id="271" r:id="rId13"/>
    <p:sldId id="263" r:id="rId14"/>
    <p:sldId id="272" r:id="rId15"/>
    <p:sldId id="273" r:id="rId16"/>
    <p:sldId id="259" r:id="rId17"/>
    <p:sldId id="260" r:id="rId18"/>
    <p:sldId id="265" r:id="rId19"/>
    <p:sldId id="274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97123-954A-9D64-71A2-F60B98525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7F4457-B1D8-76B0-969B-7547A30EA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DA7AA-7396-1B7E-2379-F9C4D54E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DAA5CF-91DC-A4ED-D7DB-2E259919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6AB73E-031C-D442-5B37-4832F793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86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6FDAF-281C-171A-5027-E78AEBB7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469005-9E3D-EFE4-7B9A-328673E53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27425B-5DD7-F357-6206-DFE847FA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EE62AC-CCF7-5D0C-AB3D-C52A6C7D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49591D-A000-B6EB-D8F1-E57546D4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48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6AE0BC3-C1C8-61CA-E84B-827618B9D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C60A11-0B6E-BAB7-37BD-5E1033974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A695B9-59F3-D41B-14C6-43113543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66AA0C-2B2A-7AA8-64C2-9EE8C3AF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E7433-42BE-B78C-A6B5-47F407B0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06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6605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ella spiaggia e del mare da una duna di sabbia ricca di vegetazione"/>
          <p:cNvSpPr>
            <a:spLocks noGrp="1"/>
          </p:cNvSpPr>
          <p:nvPr>
            <p:ph type="pic" idx="21"/>
          </p:nvPr>
        </p:nvSpPr>
        <p:spPr>
          <a:xfrm>
            <a:off x="1524000" y="263426"/>
            <a:ext cx="9144000" cy="457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9175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5295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irone in volo su una spiaggia con una piccola cancellata sullo sfondo"/>
          <p:cNvSpPr>
            <a:spLocks noGrp="1"/>
          </p:cNvSpPr>
          <p:nvPr>
            <p:ph type="pic" idx="21"/>
          </p:nvPr>
        </p:nvSpPr>
        <p:spPr>
          <a:xfrm>
            <a:off x="5976937" y="446484"/>
            <a:ext cx="7703344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74561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9317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5432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entiero sabbioso tra due colline che porta all'oceano"/>
          <p:cNvSpPr>
            <a:spLocks noGrp="1"/>
          </p:cNvSpPr>
          <p:nvPr>
            <p:ph type="pic" idx="21"/>
          </p:nvPr>
        </p:nvSpPr>
        <p:spPr>
          <a:xfrm>
            <a:off x="3571875" y="1821656"/>
            <a:ext cx="8840391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302968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3439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7288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89429-9ED0-1567-4088-BBB72928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AA6458-8407-1D1C-7EDF-A5ED4E8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709F10-9525-FFCE-0256-779414F0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FF913F-8846-DDAA-427C-437D2464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6C7E2A-D478-B37E-009E-0D57A735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009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entiero sabbioso tra due colline che porta all'oceano"/>
          <p:cNvSpPr>
            <a:spLocks noGrp="1"/>
          </p:cNvSpPr>
          <p:nvPr>
            <p:ph type="pic" sz="quarter" idx="21"/>
          </p:nvPr>
        </p:nvSpPr>
        <p:spPr>
          <a:xfrm>
            <a:off x="6146602" y="3580805"/>
            <a:ext cx="5304234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irone in volo su una spiaggia con una piccola cancellata sullo sfondo"/>
          <p:cNvSpPr>
            <a:spLocks noGrp="1"/>
          </p:cNvSpPr>
          <p:nvPr>
            <p:ph type="pic" sz="half" idx="22"/>
          </p:nvPr>
        </p:nvSpPr>
        <p:spPr>
          <a:xfrm>
            <a:off x="6298406" y="526851"/>
            <a:ext cx="5000625" cy="37504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ella spiaggia e del mare da una duna di sabbia ricca di vegetazione"/>
          <p:cNvSpPr>
            <a:spLocks noGrp="1"/>
          </p:cNvSpPr>
          <p:nvPr>
            <p:ph type="pic" idx="23"/>
          </p:nvPr>
        </p:nvSpPr>
        <p:spPr>
          <a:xfrm>
            <a:off x="-2655094" y="625078"/>
            <a:ext cx="11215688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5524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21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22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677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ella spiaggia e del mare da una duna di sabbia ricca di vegetazione"/>
          <p:cNvSpPr>
            <a:spLocks noGrp="1"/>
          </p:cNvSpPr>
          <p:nvPr>
            <p:ph type="pic" idx="21"/>
          </p:nvPr>
        </p:nvSpPr>
        <p:spPr>
          <a:xfrm>
            <a:off x="-1226344" y="-35719"/>
            <a:ext cx="13858875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47864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38529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4844" y="6087296"/>
            <a:ext cx="10882313" cy="324183"/>
          </a:xfrm>
          <a:prstGeom prst="rect">
            <a:avLst/>
          </a:prstGeom>
        </p:spPr>
        <p:txBody>
          <a:bodyPr anchor="b"/>
          <a:lstStyle>
            <a:lvl1pPr marL="0" indent="0" defTabSz="396226">
              <a:spcBef>
                <a:spcPts val="0"/>
              </a:spcBef>
              <a:buSzTx/>
              <a:buNone/>
              <a:defRPr sz="1620" b="1"/>
            </a:lvl1pPr>
          </a:lstStyle>
          <a:p>
            <a:r>
              <a:t>Autore e data</a:t>
            </a:r>
          </a:p>
        </p:txBody>
      </p:sp>
      <p:sp>
        <p:nvSpPr>
          <p:cNvPr id="118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54844" y="1303734"/>
            <a:ext cx="10883491" cy="2321719"/>
          </a:xfrm>
          <a:prstGeom prst="rect">
            <a:avLst/>
          </a:prstGeom>
        </p:spPr>
        <p:txBody>
          <a:bodyPr anchor="b"/>
          <a:lstStyle>
            <a:lvl1pPr algn="l" defTabSz="1219126">
              <a:lnSpc>
                <a:spcPct val="80000"/>
              </a:lnSpc>
              <a:defRPr sz="5765" b="1" spc="-115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11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4844" y="3589735"/>
            <a:ext cx="10882313" cy="1024031"/>
          </a:xfrm>
          <a:prstGeom prst="rect">
            <a:avLst/>
          </a:prstGeom>
        </p:spPr>
        <p:txBody>
          <a:bodyPr anchor="t"/>
          <a:lstStyle>
            <a:lvl1pPr marL="0" indent="0" defTabSz="412735"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56363" y="6441815"/>
            <a:ext cx="264496" cy="243272"/>
          </a:xfrm>
          <a:prstGeom prst="rect">
            <a:avLst/>
          </a:prstGeom>
        </p:spPr>
        <p:txBody>
          <a:bodyPr anchor="b"/>
          <a:lstStyle>
            <a:lvl1pPr>
              <a:defRPr sz="91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8431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AA476-6C22-35F6-0724-B1220D82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39AC2-3CC1-A391-7CF9-D273E93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F69CB2-112E-30D4-BD7C-966612AC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78EC7C-4EC8-17CD-C0E8-E1E3E563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4AB1BA-9778-8E82-A1CD-CEECF5C0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41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A208A-74AE-6655-2BFA-3F6E9020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BEC3C0-8106-36DD-681C-F3E2AE147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0BD838-288B-0980-C4BE-E55817797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85EA76-A39A-96E1-8AC5-E7874E3A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9AB42B-A28D-AB1D-28DC-17F226F2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B695AD-79E3-C3D7-C31A-65ADEB44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9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232A5-B609-7664-1D0D-A6935A24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F9E3B1-CB07-50D4-9E38-0AEA47B9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DBDCC9-7E2E-BB50-027C-549CFF62C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A95EE5-CD81-7D29-F8C9-8B33ABECF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900A67-5EBD-E927-CEB3-A1C02CD1F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AAADD5-1972-E0D1-6223-5322A54D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55684F-6A2B-37E6-CE94-9878A7C1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ABA1E4-FBE0-B228-C3C7-8BD08A39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6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508E4-29A0-1A39-21C3-CDFCFCC0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7841BE-CD4A-1277-8772-B38B95FD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8B2AEE-C2A0-73EE-E402-29D3C2BE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8E64BB-3D64-AC13-9B7B-0168879F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28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519DA0-0597-FBD7-CB5D-CB306F17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1EC1F8-B903-2CE1-AB9B-1C1DAB51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D73E88-7652-B129-072D-CF000FC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29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2C975-9DC9-9354-22DD-07CEB0EA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009A0F-2A0D-78DC-4844-AE6BBADD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BB9B69-655D-35BF-712F-800A135AA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EF0682-2ACF-F8BF-1120-8D239C77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6C5516-D70C-D7B5-BB31-09E7A66B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3655E5-DADF-A3CA-5996-A0B0CEC0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40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E018F-0FCE-4952-873A-FEB9D294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5683A3-92BC-B0DB-9C25-BF046371A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CAC400-08A5-8C10-A643-0FC7D7059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43FA1E-B7A8-37C8-CF62-86EA4C49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052142-B568-C2AE-C466-9247C40B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9F606B-7936-E2D3-5E03-6AF1E20A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71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C14EB7-7675-1FF4-B342-A49606CA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383B0D-FDFD-81CB-8B93-FB6BD2C9E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97CA8E-8D9A-7043-D9EF-83A349590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33C6-4F0A-4BD7-9FDB-32FEE198633C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E6B642-CD8A-C418-0DAF-E6804C104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A0466-2D07-BA5B-6852-BA1AC2B85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3A1A-CCD9-4064-A451-F491E5540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3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302968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8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24D82F-6949-4301-7701-CD1FB3319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717" y="802256"/>
            <a:ext cx="10886536" cy="5564037"/>
          </a:xfrm>
        </p:spPr>
        <p:txBody>
          <a:bodyPr>
            <a:normAutofit/>
          </a:bodyPr>
          <a:lstStyle/>
          <a:p>
            <a:br>
              <a:rPr lang="it-IT"/>
            </a:br>
            <a:br>
              <a:rPr lang="it-IT"/>
            </a:br>
            <a:br>
              <a:rPr lang="it-IT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5FBCAA-63CD-811E-DD78-2351AF76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604837"/>
            <a:ext cx="8248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2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/>
          </a:bodyPr>
          <a:lstStyle/>
          <a:p>
            <a:endParaRPr lang="it-IT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rgbClr val="FF0000"/>
                </a:solidFill>
              </a:rPr>
              <a:t>SCIENTIFICO opzione FISICA+</a:t>
            </a:r>
          </a:p>
          <a:p>
            <a:endParaRPr lang="it-IT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chemeClr val="tx2"/>
                </a:solidFill>
              </a:rPr>
              <a:t> 1 sezione (Sede via dei </a:t>
            </a:r>
            <a:r>
              <a:rPr lang="it-IT" sz="3200" dirty="0" err="1">
                <a:solidFill>
                  <a:schemeClr val="tx2"/>
                </a:solidFill>
              </a:rPr>
              <a:t>Robilant</a:t>
            </a:r>
            <a:r>
              <a:rPr lang="it-IT" sz="3200" dirty="0">
                <a:solidFill>
                  <a:schemeClr val="tx2"/>
                </a:solidFill>
              </a:rPr>
              <a:t>)</a:t>
            </a:r>
          </a:p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				</a:t>
            </a:r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7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CED01F7-B533-A301-6DB0-B6F2F4835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264" y="336550"/>
            <a:ext cx="7857472" cy="5905205"/>
          </a:xfrm>
        </p:spPr>
      </p:pic>
    </p:spTree>
    <p:extLst>
      <p:ext uri="{BB962C8B-B14F-4D97-AF65-F5344CB8AC3E}">
        <p14:creationId xmlns:p14="http://schemas.microsoft.com/office/powerpoint/2010/main" val="163476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12800" b="1" dirty="0">
                <a:solidFill>
                  <a:srgbClr val="FF0000"/>
                </a:solidFill>
              </a:rPr>
              <a:t>SCIENTIFICO opzione INFORMATICA+</a:t>
            </a:r>
          </a:p>
          <a:p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1200" dirty="0">
                <a:solidFill>
                  <a:schemeClr val="tx2"/>
                </a:solidFill>
              </a:rPr>
              <a:t>1 sezione (Sede via dei </a:t>
            </a:r>
            <a:r>
              <a:rPr lang="it-IT" sz="11200" dirty="0" err="1">
                <a:solidFill>
                  <a:schemeClr val="tx2"/>
                </a:solidFill>
              </a:rPr>
              <a:t>Robilant</a:t>
            </a:r>
            <a:r>
              <a:rPr lang="it-IT" sz="112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1200" dirty="0">
                <a:solidFill>
                  <a:schemeClr val="tx2"/>
                </a:solidFill>
              </a:rPr>
              <a:t>Non ci sono costi aggiuntivi</a:t>
            </a:r>
          </a:p>
          <a:p>
            <a:pPr marL="0" indent="0">
              <a:buNone/>
            </a:pPr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1200" dirty="0">
                <a:solidFill>
                  <a:schemeClr val="tx2"/>
                </a:solidFill>
              </a:rPr>
              <a:t>+2 ore settimanali  al biennio (</a:t>
            </a:r>
            <a:r>
              <a:rPr lang="it-IT" sz="11200" dirty="0">
                <a:solidFill>
                  <a:schemeClr val="tx2"/>
                </a:solidFill>
                <a:sym typeface="Wingdings" panose="05000000000000000000" pitchFamily="2" charset="2"/>
              </a:rPr>
              <a:t> 29 ore)</a:t>
            </a:r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1200" dirty="0">
                <a:solidFill>
                  <a:schemeClr val="tx2"/>
                </a:solidFill>
              </a:rPr>
              <a:t>+ attività laboratoriali</a:t>
            </a:r>
          </a:p>
          <a:p>
            <a:pPr marL="0" indent="0">
              <a:buNone/>
            </a:pPr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1200" dirty="0">
                <a:solidFill>
                  <a:schemeClr val="tx2"/>
                </a:solidFill>
              </a:rPr>
              <a:t>Docente di matematica della classe</a:t>
            </a:r>
          </a:p>
          <a:p>
            <a:pPr marL="0" indent="0">
              <a:buNone/>
            </a:pPr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1200" dirty="0">
                <a:solidFill>
                  <a:schemeClr val="tx2"/>
                </a:solidFill>
              </a:rPr>
              <a:t>Triennio: PCTO informatica </a:t>
            </a:r>
          </a:p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				</a:t>
            </a:r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53FBAB48-109D-1517-C91D-2D558D29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740" y="1780312"/>
            <a:ext cx="420874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1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D1EEA1-E726-3FD9-BB76-37183926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43085"/>
            <a:ext cx="9896656" cy="58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8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A56E48B-61E3-EACE-060A-9F8F0E92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714141"/>
            <a:ext cx="8791574" cy="54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 fontScale="85000" lnSpcReduction="20000"/>
          </a:bodyPr>
          <a:lstStyle/>
          <a:p>
            <a:r>
              <a:rPr lang="it-IT" sz="3800" dirty="0">
                <a:solidFill>
                  <a:schemeClr val="tx2"/>
                </a:solidFill>
              </a:rPr>
              <a:t>Prof.ssa Federica Dente / prof. Di Clemente</a:t>
            </a:r>
          </a:p>
          <a:p>
            <a:pPr marL="0" indent="0" algn="r">
              <a:buNone/>
            </a:pPr>
            <a:r>
              <a:rPr lang="it-IT" sz="3800" dirty="0">
                <a:solidFill>
                  <a:schemeClr val="tx2"/>
                </a:solidFill>
              </a:rPr>
              <a:t>(formazione classi prime</a:t>
            </a:r>
            <a:r>
              <a:rPr lang="it-IT" sz="4700" dirty="0">
                <a:solidFill>
                  <a:schemeClr val="tx2"/>
                </a:solidFill>
              </a:rPr>
              <a:t>)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r>
              <a:rPr lang="it-IT" sz="3800" dirty="0">
                <a:solidFill>
                  <a:schemeClr val="tx2"/>
                </a:solidFill>
              </a:rPr>
              <a:t>MODALITA’ DI ISCRIZIONE: dal 9 al 30 gennaio</a:t>
            </a:r>
          </a:p>
          <a:p>
            <a:endParaRPr lang="it-IT" sz="3800" dirty="0">
              <a:solidFill>
                <a:schemeClr val="tx2"/>
              </a:solidFill>
            </a:endParaRPr>
          </a:p>
          <a:p>
            <a:r>
              <a:rPr lang="it-IT" sz="3800" dirty="0">
                <a:solidFill>
                  <a:schemeClr val="tx2"/>
                </a:solidFill>
              </a:rPr>
              <a:t>Modulo GENERALE (dati anagrafici, BES,…)</a:t>
            </a:r>
          </a:p>
          <a:p>
            <a:endParaRPr lang="it-IT" sz="3800" dirty="0">
              <a:solidFill>
                <a:schemeClr val="tx2"/>
              </a:solidFill>
            </a:endParaRPr>
          </a:p>
          <a:p>
            <a:r>
              <a:rPr lang="it-IT" sz="3800" dirty="0">
                <a:solidFill>
                  <a:schemeClr val="tx2"/>
                </a:solidFill>
              </a:rPr>
              <a:t>Modulo SPECIFICO LICEO FARNESINA </a:t>
            </a:r>
          </a:p>
          <a:p>
            <a:pPr lvl="6"/>
            <a:r>
              <a:rPr lang="it-IT" sz="3600" dirty="0">
                <a:solidFill>
                  <a:schemeClr val="tx2"/>
                </a:solidFill>
              </a:rPr>
              <a:t>INDIRIZZO SCIENTIFICO/MUSICALE</a:t>
            </a:r>
          </a:p>
          <a:p>
            <a:pPr lvl="6"/>
            <a:r>
              <a:rPr lang="it-IT" sz="3600" dirty="0">
                <a:solidFill>
                  <a:schemeClr val="tx2"/>
                </a:solidFill>
              </a:rPr>
              <a:t>EV. OPZIONE</a:t>
            </a:r>
          </a:p>
          <a:p>
            <a:pPr marL="2743200" lvl="6" indent="0">
              <a:buNone/>
            </a:pPr>
            <a:r>
              <a:rPr lang="it-IT" sz="3600" dirty="0">
                <a:solidFill>
                  <a:schemeClr val="tx2"/>
                </a:solidFill>
              </a:rPr>
              <a:t>               </a:t>
            </a:r>
            <a:r>
              <a:rPr lang="it-IT" sz="3100" dirty="0">
                <a:solidFill>
                  <a:schemeClr val="tx2"/>
                </a:solidFill>
              </a:rPr>
              <a:t>(Cambridge, Economia+, Informatica+, Fisica+)</a:t>
            </a:r>
          </a:p>
          <a:p>
            <a:pPr lvl="6"/>
            <a:r>
              <a:rPr lang="it-IT" sz="3600" dirty="0">
                <a:solidFill>
                  <a:schemeClr val="tx2"/>
                </a:solidFill>
              </a:rPr>
              <a:t>PREFERENZA DI SEDE </a:t>
            </a:r>
          </a:p>
          <a:p>
            <a:pPr lvl="6"/>
            <a:r>
              <a:rPr lang="it-IT" sz="3600" dirty="0">
                <a:solidFill>
                  <a:schemeClr val="tx2"/>
                </a:solidFill>
              </a:rPr>
              <a:t>NOTE (Preferenza compagno, sezione, certificazione linguistica B1, …)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89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</a:rPr>
              <a:t>Formazione classi prime </a:t>
            </a:r>
            <a:r>
              <a:rPr lang="it-IT" sz="3600" b="1" dirty="0" err="1">
                <a:solidFill>
                  <a:srgbClr val="FF0000"/>
                </a:solidFill>
              </a:rPr>
              <a:t>a.s.</a:t>
            </a:r>
            <a:r>
              <a:rPr lang="it-IT" sz="3600" b="1" dirty="0">
                <a:solidFill>
                  <a:srgbClr val="FF0000"/>
                </a:solidFill>
              </a:rPr>
              <a:t> 2023-2024</a:t>
            </a:r>
          </a:p>
          <a:p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CRITERI DI ACCOGLIENZA IN CASO DI ECCEDENZA DI RICHIESTE</a:t>
            </a:r>
          </a:p>
          <a:p>
            <a:pPr lvl="8"/>
            <a:r>
              <a:rPr lang="it-IT" sz="2400" dirty="0">
                <a:solidFill>
                  <a:schemeClr val="tx2"/>
                </a:solidFill>
              </a:rPr>
              <a:t>Presenza sorelle/fratelli</a:t>
            </a:r>
          </a:p>
          <a:p>
            <a:pPr lvl="8"/>
            <a:r>
              <a:rPr lang="it-IT" sz="2400" dirty="0">
                <a:solidFill>
                  <a:schemeClr val="tx2"/>
                </a:solidFill>
              </a:rPr>
              <a:t>Distanza residenza</a:t>
            </a:r>
          </a:p>
          <a:p>
            <a:pPr lvl="8"/>
            <a:r>
              <a:rPr lang="it-IT" sz="2400" dirty="0">
                <a:solidFill>
                  <a:schemeClr val="tx2"/>
                </a:solidFill>
              </a:rPr>
              <a:t>Distanza lavoro genitori</a:t>
            </a:r>
          </a:p>
          <a:p>
            <a:pPr lvl="8"/>
            <a:r>
              <a:rPr lang="it-IT" sz="2400" dirty="0">
                <a:solidFill>
                  <a:schemeClr val="tx2"/>
                </a:solidFill>
              </a:rPr>
              <a:t>Sorteggio (residuale)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0000"/>
                </a:solidFill>
              </a:rPr>
              <a:t>CRITERI DI FORMAZIONE DELLE SEZIONI</a:t>
            </a:r>
          </a:p>
          <a:p>
            <a:pPr lvl="8"/>
            <a:r>
              <a:rPr lang="it-IT" sz="2200" dirty="0"/>
              <a:t>Opzione richiesta</a:t>
            </a:r>
          </a:p>
          <a:p>
            <a:pPr lvl="8"/>
            <a:r>
              <a:rPr lang="it-IT" sz="2200" dirty="0"/>
              <a:t>Presenza fratelli nella sede di preferenza</a:t>
            </a:r>
          </a:p>
          <a:p>
            <a:pPr lvl="8"/>
            <a:r>
              <a:rPr lang="it-IT" sz="2200" dirty="0"/>
              <a:t>Equa distribuzione maschi/femmine</a:t>
            </a:r>
          </a:p>
          <a:p>
            <a:pPr lvl="8"/>
            <a:r>
              <a:rPr lang="it-IT" sz="2200" dirty="0"/>
              <a:t>Equa distribuzione valutazione esame terza media</a:t>
            </a:r>
          </a:p>
          <a:p>
            <a:pPr lvl="8"/>
            <a:r>
              <a:rPr lang="it-IT" sz="2200" dirty="0"/>
              <a:t>Soddisfacimento almeno un desiderata </a:t>
            </a:r>
          </a:p>
          <a:p>
            <a:pPr lvl="8"/>
            <a:r>
              <a:rPr lang="it-IT" sz="2200" dirty="0"/>
              <a:t>Distanza dall’abitazione</a:t>
            </a:r>
          </a:p>
          <a:p>
            <a:pPr lvl="8"/>
            <a:r>
              <a:rPr lang="it-IT" sz="2200" dirty="0"/>
              <a:t>Sorteggio (criterio residuale)</a:t>
            </a:r>
          </a:p>
          <a:p>
            <a:pPr lvl="8"/>
            <a:endParaRPr lang="it-IT" sz="2400" dirty="0"/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00B050"/>
                </a:solidFill>
              </a:rPr>
              <a:t>Alunni «smistati» da altre scuole </a:t>
            </a:r>
            <a:r>
              <a:rPr lang="it-IT" sz="2600" b="1" dirty="0">
                <a:solidFill>
                  <a:srgbClr val="00B050"/>
                </a:solidFill>
                <a:sym typeface="Wingdings" panose="05000000000000000000" pitchFamily="2" charset="2"/>
              </a:rPr>
              <a:t> disponibilità residue</a:t>
            </a:r>
            <a:endParaRPr lang="it-IT" sz="2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				</a:t>
            </a:r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99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</a:rPr>
              <a:t>Prof.ssa Carla Ditrani (referente per </a:t>
            </a:r>
            <a:r>
              <a:rPr lang="it-IT" sz="3200">
                <a:solidFill>
                  <a:schemeClr val="tx2"/>
                </a:solidFill>
              </a:rPr>
              <a:t>l’Inclusione scolastica)</a:t>
            </a:r>
            <a:endParaRPr lang="it-IT" sz="3200" dirty="0">
              <a:solidFill>
                <a:schemeClr val="tx2"/>
              </a:solidFill>
            </a:endParaRPr>
          </a:p>
          <a:p>
            <a:r>
              <a:rPr lang="it-IT" sz="3200" dirty="0">
                <a:solidFill>
                  <a:schemeClr val="tx2"/>
                </a:solidFill>
              </a:rPr>
              <a:t>carla.ditrani@liceofarnesina.edu.it</a:t>
            </a:r>
          </a:p>
          <a:p>
            <a:endParaRPr lang="it-IT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				</a:t>
            </a:r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90658B08-0A5E-078F-D311-D884B518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638300"/>
            <a:ext cx="6463271" cy="51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2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inuità verticale.…">
            <a:extLst>
              <a:ext uri="{FF2B5EF4-FFF2-40B4-BE49-F238E27FC236}">
                <a16:creationId xmlns:a16="http://schemas.microsoft.com/office/drawing/2014/main" id="{B9FD371A-4D77-217C-4E2C-DEC123D3EF51}"/>
              </a:ext>
            </a:extLst>
          </p:cNvPr>
          <p:cNvSpPr txBox="1"/>
          <p:nvPr/>
        </p:nvSpPr>
        <p:spPr>
          <a:xfrm>
            <a:off x="528018" y="890964"/>
            <a:ext cx="10954057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 err="1"/>
              <a:t>Continuità</a:t>
            </a:r>
            <a:r>
              <a:rPr sz="2000" b="1" dirty="0"/>
              <a:t> </a:t>
            </a:r>
            <a:r>
              <a:rPr sz="2000" b="1" dirty="0" err="1"/>
              <a:t>verticale</a:t>
            </a:r>
            <a:r>
              <a:rPr sz="2000" b="1" dirty="0"/>
              <a:t>.</a:t>
            </a:r>
            <a:endParaRPr lang="it-IT" sz="2000" b="1" dirty="0"/>
          </a:p>
          <a:p>
            <a:pPr algn="just" defTabSz="457200">
              <a:buSzPct val="123000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 err="1"/>
              <a:t>Acquisire</a:t>
            </a:r>
            <a:r>
              <a:rPr sz="2000" b="1" dirty="0"/>
              <a:t> </a:t>
            </a:r>
            <a:r>
              <a:rPr sz="2000" b="1" dirty="0" err="1"/>
              <a:t>tempestivamente</a:t>
            </a:r>
            <a:r>
              <a:rPr sz="2000" b="1" dirty="0"/>
              <a:t> </a:t>
            </a:r>
            <a:r>
              <a:rPr sz="2000" b="1" dirty="0" err="1"/>
              <a:t>informazioni</a:t>
            </a:r>
            <a:r>
              <a:rPr sz="2000" b="1" dirty="0"/>
              <a:t>. </a:t>
            </a:r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 err="1"/>
              <a:t>Fornire</a:t>
            </a:r>
            <a:r>
              <a:rPr sz="2000" b="1" dirty="0"/>
              <a:t> </a:t>
            </a:r>
            <a:r>
              <a:rPr sz="2000" b="1" dirty="0" err="1"/>
              <a:t>supporti</a:t>
            </a:r>
            <a:r>
              <a:rPr sz="2000" b="1" dirty="0"/>
              <a:t> </a:t>
            </a:r>
            <a:r>
              <a:rPr sz="2000" b="1" dirty="0" err="1"/>
              <a:t>tecnologici</a:t>
            </a:r>
            <a:r>
              <a:rPr sz="2000" b="1" dirty="0"/>
              <a:t>.</a:t>
            </a: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it-IT" sz="2000" b="1" dirty="0"/>
              <a:t>Quaderno di ripasso (tra medie e liceo) </a:t>
            </a:r>
            <a:r>
              <a:rPr lang="it-IT" sz="2000" b="1" dirty="0">
                <a:sym typeface="Wingdings" panose="05000000000000000000" pitchFamily="2" charset="2"/>
              </a:rPr>
              <a:t>matematica, italiano e inglese</a:t>
            </a:r>
            <a:endParaRPr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 err="1"/>
              <a:t>Incontri</a:t>
            </a:r>
            <a:r>
              <a:rPr sz="2000" b="1" dirty="0"/>
              <a:t> </a:t>
            </a:r>
            <a:r>
              <a:rPr sz="2000" b="1" dirty="0" err="1"/>
              <a:t>informativi</a:t>
            </a:r>
            <a:r>
              <a:rPr sz="2000" b="1" dirty="0"/>
              <a:t> di </a:t>
            </a:r>
            <a:r>
              <a:rPr sz="2000" b="1" dirty="0" err="1"/>
              <a:t>accoglienza</a:t>
            </a:r>
            <a:r>
              <a:rPr sz="2000" b="1" dirty="0"/>
              <a:t>.</a:t>
            </a:r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/>
              <a:t>Sportello </a:t>
            </a:r>
            <a:r>
              <a:rPr sz="2000" b="1" dirty="0" err="1"/>
              <a:t>d’ascolto</a:t>
            </a:r>
            <a:r>
              <a:rPr sz="2000" b="1" dirty="0"/>
              <a:t>.</a:t>
            </a:r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 err="1"/>
              <a:t>Consolidamento</a:t>
            </a:r>
            <a:r>
              <a:rPr sz="2000" b="1" dirty="0"/>
              <a:t> </a:t>
            </a:r>
            <a:r>
              <a:rPr sz="2000" b="1" dirty="0" err="1"/>
              <a:t>dei</a:t>
            </a:r>
            <a:r>
              <a:rPr sz="2000" b="1" dirty="0"/>
              <a:t> </a:t>
            </a:r>
            <a:r>
              <a:rPr sz="2000" b="1" dirty="0" err="1"/>
              <a:t>prerequisiti</a:t>
            </a:r>
            <a:r>
              <a:rPr sz="2000" b="1" dirty="0"/>
              <a:t>. </a:t>
            </a: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b="1" dirty="0"/>
          </a:p>
          <a:p>
            <a:pPr marL="237392" indent="-237392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/>
              <a:t>Test </a:t>
            </a:r>
            <a:r>
              <a:rPr sz="2000" b="1" dirty="0" err="1"/>
              <a:t>ingresso</a:t>
            </a:r>
            <a:r>
              <a:rPr sz="2000" b="1" dirty="0"/>
              <a:t> e </a:t>
            </a:r>
            <a:r>
              <a:rPr sz="2000" b="1" dirty="0" err="1"/>
              <a:t>iniziative</a:t>
            </a:r>
            <a:r>
              <a:rPr sz="2000" b="1" dirty="0"/>
              <a:t> di </a:t>
            </a:r>
            <a:r>
              <a:rPr sz="2000" b="1" dirty="0" err="1"/>
              <a:t>recupero</a:t>
            </a:r>
            <a:r>
              <a:rPr sz="2000" b="1" dirty="0"/>
              <a:t>. </a:t>
            </a:r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it-IT" sz="2000" b="1" dirty="0"/>
          </a:p>
          <a:p>
            <a:pPr marL="228599" indent="-228599" algn="just" defTabSz="457200">
              <a:buSzPct val="123000"/>
              <a:buChar char="•"/>
              <a:defRPr sz="26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 dirty="0" err="1"/>
              <a:t>Potenziare</a:t>
            </a:r>
            <a:r>
              <a:rPr sz="2000" b="1" dirty="0"/>
              <a:t> </a:t>
            </a:r>
            <a:r>
              <a:rPr sz="2000" b="1" dirty="0" err="1"/>
              <a:t>l’orientamento</a:t>
            </a:r>
            <a:r>
              <a:rPr sz="2000" b="1" dirty="0"/>
              <a:t> post-diploma e </a:t>
            </a:r>
            <a:r>
              <a:rPr sz="2000" b="1" dirty="0" err="1"/>
              <a:t>l’orientamento</a:t>
            </a:r>
            <a:r>
              <a:rPr sz="2000" b="1" dirty="0"/>
              <a:t> per la </a:t>
            </a:r>
            <a:r>
              <a:rPr sz="2000" b="1" dirty="0" err="1"/>
              <a:t>scelta</a:t>
            </a:r>
            <a:r>
              <a:rPr sz="2000" b="1" dirty="0"/>
              <a:t> </a:t>
            </a:r>
            <a:r>
              <a:rPr sz="2000" b="1" dirty="0" err="1"/>
              <a:t>dei</a:t>
            </a:r>
            <a:r>
              <a:rPr sz="2000" b="1" dirty="0"/>
              <a:t> </a:t>
            </a:r>
            <a:r>
              <a:rPr sz="2000" b="1" dirty="0" err="1"/>
              <a:t>percorsi</a:t>
            </a:r>
            <a:r>
              <a:rPr sz="2000" b="1" dirty="0"/>
              <a:t> PCTO </a:t>
            </a:r>
          </a:p>
        </p:txBody>
      </p:sp>
      <p:pic>
        <p:nvPicPr>
          <p:cNvPr id="3" name="5F6A03C2-88FA-4A1D-ADDB-E3EF70BBC0DE_4_5005_c.jpeg" descr="5F6A03C2-88FA-4A1D-ADDB-E3EF70BBC0DE_4_5005_c.jpeg">
            <a:extLst>
              <a:ext uri="{FF2B5EF4-FFF2-40B4-BE49-F238E27FC236}">
                <a16:creationId xmlns:a16="http://schemas.microsoft.com/office/drawing/2014/main" id="{E4BD78F4-22EF-A6AA-91C8-A671AE1E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138" y="583094"/>
            <a:ext cx="2827420" cy="18673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BIETTIVI PER…">
            <a:extLst>
              <a:ext uri="{FF2B5EF4-FFF2-40B4-BE49-F238E27FC236}">
                <a16:creationId xmlns:a16="http://schemas.microsoft.com/office/drawing/2014/main" id="{D513BD32-8A95-893D-DE2A-C7168B4C95F3}"/>
              </a:ext>
            </a:extLst>
          </p:cNvPr>
          <p:cNvSpPr txBox="1"/>
          <p:nvPr/>
        </p:nvSpPr>
        <p:spPr>
          <a:xfrm>
            <a:off x="1889185" y="419040"/>
            <a:ext cx="8566029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1733930">
              <a:defRPr sz="3400">
                <a:solidFill>
                  <a:srgbClr val="FF2600"/>
                </a:solidFill>
              </a:defRPr>
            </a:pPr>
            <a:r>
              <a:rPr dirty="0"/>
              <a:t>OBIETTIVI PER  FAVORIRE L’INCLUSIONE</a:t>
            </a:r>
          </a:p>
        </p:txBody>
      </p:sp>
    </p:spTree>
    <p:extLst>
      <p:ext uri="{BB962C8B-B14F-4D97-AF65-F5344CB8AC3E}">
        <p14:creationId xmlns:p14="http://schemas.microsoft.com/office/powerpoint/2010/main" val="34134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5F6A03C2-88FA-4A1D-ADDB-E3EF70BBC0DE_4_5005_c.jpeg" descr="5F6A03C2-88FA-4A1D-ADDB-E3EF70BBC0DE_4_5005_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73" y="404993"/>
            <a:ext cx="3107673" cy="205245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VALUTAZIONE IN ITINERE DELLE PRASSI INCLUSIVE"/>
          <p:cNvSpPr txBox="1"/>
          <p:nvPr/>
        </p:nvSpPr>
        <p:spPr>
          <a:xfrm>
            <a:off x="5628847" y="1023200"/>
            <a:ext cx="4458127" cy="137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321457" hangingPunct="0">
              <a:tabLst>
                <a:tab pos="321457" algn="l"/>
              </a:tabLst>
              <a:defRPr sz="3000" u="sng">
                <a:solidFill>
                  <a:srgbClr val="0096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109" b="1" u="sng" kern="0" dirty="0">
              <a:solidFill>
                <a:srgbClr val="009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 defTabSz="321457" hangingPunct="0">
              <a:tabLst>
                <a:tab pos="321457" algn="l"/>
              </a:tabLst>
              <a:defRPr sz="30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109" b="1" kern="0" dirty="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rPr>
              <a:t>VALUTAZIONE IN ITINERE DELLE PRASSI INCLUSIVE</a:t>
            </a:r>
          </a:p>
          <a:p>
            <a:pPr algn="ctr" defTabSz="321457" hangingPunct="0">
              <a:tabLst>
                <a:tab pos="321457" algn="l"/>
              </a:tabLst>
              <a:defRPr sz="30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109" b="1" kern="0" dirty="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</a:t>
            </a:r>
          </a:p>
        </p:txBody>
      </p:sp>
      <p:sp>
        <p:nvSpPr>
          <p:cNvPr id="140" name="Testo"/>
          <p:cNvSpPr txBox="1"/>
          <p:nvPr/>
        </p:nvSpPr>
        <p:spPr>
          <a:xfrm>
            <a:off x="2132441" y="3411447"/>
            <a:ext cx="5872004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642915" lvl="3" indent="803643" algn="just" defTabSz="321457" hangingPunct="0">
              <a:defRPr sz="2200" b="0">
                <a:latin typeface="Tahoma"/>
                <a:ea typeface="Tahoma"/>
                <a:cs typeface="Tahoma"/>
                <a:sym typeface="Tahoma"/>
              </a:defRPr>
            </a:pPr>
            <a:endParaRPr sz="154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Monitorare l’efficacia dei PDP e dei PEI nel corso dell’anno.…"/>
          <p:cNvSpPr txBox="1"/>
          <p:nvPr/>
        </p:nvSpPr>
        <p:spPr>
          <a:xfrm>
            <a:off x="1866900" y="3342063"/>
            <a:ext cx="7233991" cy="233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41093" indent="-241093" algn="just" defTabSz="321457" hangingPunct="0">
              <a:buSzPct val="123000"/>
              <a:buFontTx/>
              <a:buChar char="•"/>
              <a:defRPr sz="27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Monitorare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l’efficacia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PDP e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PEI </a:t>
            </a:r>
            <a:r>
              <a:rPr sz="1898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sz="1898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corso</a:t>
            </a:r>
            <a:r>
              <a:rPr sz="1898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dell’anno</a:t>
            </a:r>
            <a:r>
              <a:rPr sz="1898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241093" indent="-241093" algn="just" defTabSz="321457" hangingPunct="0">
              <a:buSzPct val="123000"/>
              <a:buFontTx/>
              <a:buChar char="•"/>
              <a:defRPr sz="27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98" b="1" kern="0" dirty="0">
              <a:solidFill>
                <a:srgbClr val="0433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1093" indent="-241093" algn="just" defTabSz="321457" hangingPunct="0">
              <a:buSzPct val="123000"/>
              <a:buFontTx/>
              <a:buChar char="•"/>
              <a:defRPr sz="27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Monitorare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l’esito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risultati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raggiunti</a:t>
            </a:r>
            <a:r>
              <a:rPr sz="1898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sz="1898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alunni</a:t>
            </a:r>
            <a:r>
              <a:rPr sz="1898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241093" indent="-241093" algn="just" defTabSz="321457" hangingPunct="0">
              <a:buSzPct val="123000"/>
              <a:buFontTx/>
              <a:buChar char="•"/>
              <a:defRPr sz="27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98" kern="0" dirty="0">
              <a:solidFill>
                <a:srgbClr val="0433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1093" indent="-241093" algn="just" defTabSz="321457" hangingPunct="0">
              <a:buSzPct val="123000"/>
              <a:buFontTx/>
              <a:buChar char="•"/>
              <a:defRPr sz="2700" b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Monitorare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presenza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bisogni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898" b="1" kern="0" dirty="0" err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educativi</a:t>
            </a:r>
            <a:r>
              <a:rPr sz="1898" b="1" kern="0" dirty="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 defTabSz="321457" hangingPunct="0">
              <a:defRPr sz="2700" b="0">
                <a:solidFill>
                  <a:srgbClr val="FAE232">
                    <a:hueOff val="-1081314"/>
                    <a:satOff val="4338"/>
                    <a:lumOff val="-8931"/>
                  </a:srgb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98" b="1" kern="0" dirty="0">
              <a:solidFill>
                <a:srgbClr val="FAE232">
                  <a:hueOff val="-1081314"/>
                  <a:satOff val="4338"/>
                  <a:lumOff val="-8931"/>
                </a:srgbClr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 defTabSz="321457" hangingPunct="0">
              <a:defRPr sz="2700" b="0">
                <a:solidFill>
                  <a:srgbClr val="FAE232">
                    <a:hueOff val="-1081314"/>
                    <a:satOff val="4338"/>
                    <a:lumOff val="-8931"/>
                  </a:srgb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98" b="1" kern="0" dirty="0">
              <a:solidFill>
                <a:srgbClr val="FAE232">
                  <a:hueOff val="-1081314"/>
                  <a:satOff val="4338"/>
                  <a:lumOff val="-8931"/>
                </a:srgbClr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 defTabSz="321457" hangingPunct="0">
              <a:defRPr sz="1000">
                <a:latin typeface="Tahoma"/>
                <a:ea typeface="Tahoma"/>
                <a:cs typeface="Tahoma"/>
                <a:sym typeface="Tahoma"/>
              </a:defRPr>
            </a:pPr>
            <a:endParaRPr sz="703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 defTabSz="321457" hangingPunct="0">
              <a:defRPr sz="1000" b="0">
                <a:latin typeface="Tahoma"/>
                <a:ea typeface="Tahoma"/>
                <a:cs typeface="Tahoma"/>
                <a:sym typeface="Tahoma"/>
              </a:defRPr>
            </a:pPr>
            <a:endParaRPr sz="703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 fontScale="85000" lnSpcReduction="10000"/>
          </a:bodyPr>
          <a:lstStyle/>
          <a:p>
            <a:r>
              <a:rPr lang="it-IT" sz="3100" b="1" dirty="0">
                <a:solidFill>
                  <a:srgbClr val="FF0000"/>
                </a:solidFill>
              </a:rPr>
              <a:t>Prof.ssa MARINA FRETTONI (Dirigente Scolastico</a:t>
            </a:r>
            <a:r>
              <a:rPr lang="it-IT" sz="3100" dirty="0">
                <a:solidFill>
                  <a:schemeClr val="tx2"/>
                </a:solidFill>
              </a:rPr>
              <a:t>) </a:t>
            </a:r>
          </a:p>
          <a:p>
            <a:r>
              <a:rPr lang="it-IT" sz="3100" dirty="0">
                <a:solidFill>
                  <a:srgbClr val="0070C0"/>
                </a:solidFill>
                <a:sym typeface="Wingdings" panose="05000000000000000000" pitchFamily="2" charset="2"/>
              </a:rPr>
              <a:t>Prof. Pierluigi Di Clemente (referente Orientamento)</a:t>
            </a:r>
          </a:p>
          <a:p>
            <a:r>
              <a:rPr lang="it-IT" sz="3100" dirty="0">
                <a:solidFill>
                  <a:srgbClr val="0070C0"/>
                </a:solidFill>
                <a:sym typeface="Wingdings" panose="05000000000000000000" pitchFamily="2" charset="2"/>
              </a:rPr>
              <a:t>Prof.ssa Federica Dente (commissione orientamento e formazione classi)</a:t>
            </a:r>
          </a:p>
          <a:p>
            <a:endParaRPr lang="it-IT" sz="3100" dirty="0">
              <a:solidFill>
                <a:schemeClr val="tx2"/>
              </a:solidFill>
            </a:endParaRPr>
          </a:p>
          <a:p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Presentazione del Liceo Scientifico Farnesina </a:t>
            </a:r>
          </a:p>
          <a:p>
            <a:pPr marL="0" indent="0">
              <a:buNone/>
            </a:pPr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  <a:endParaRPr lang="it-IT" sz="3100" dirty="0">
              <a:solidFill>
                <a:schemeClr val="tx2"/>
              </a:solidFill>
            </a:endParaRPr>
          </a:p>
          <a:p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Presentazione delle Opzioni del Liceo Scientifico Farnesina</a:t>
            </a:r>
          </a:p>
          <a:p>
            <a:pPr marL="0" indent="0" algn="ctr">
              <a:buNone/>
            </a:pPr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(Tradizionale, Cambridge, Fisica+, Informatica+, Economia+)</a:t>
            </a:r>
          </a:p>
          <a:p>
            <a:pPr marL="0" indent="0">
              <a:buNone/>
            </a:pPr>
            <a:endParaRPr lang="it-IT" sz="31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Modalità di iscrizione e </a:t>
            </a:r>
            <a:r>
              <a:rPr lang="it-IT" sz="3100" dirty="0">
                <a:solidFill>
                  <a:srgbClr val="FF0000"/>
                </a:solidFill>
              </a:rPr>
              <a:t>formazione classi prime A.S.2023-2024  </a:t>
            </a:r>
          </a:p>
          <a:p>
            <a:pPr marL="0" indent="0">
              <a:buNone/>
            </a:pPr>
            <a:endParaRPr lang="it-IT" sz="3100" dirty="0">
              <a:solidFill>
                <a:srgbClr val="FF0000"/>
              </a:solidFill>
            </a:endParaRPr>
          </a:p>
          <a:p>
            <a:r>
              <a:rPr lang="it-IT" sz="3100" dirty="0">
                <a:solidFill>
                  <a:srgbClr val="FF0000"/>
                </a:solidFill>
              </a:rPr>
              <a:t>Inclusione scolastica di alunni con BES  </a:t>
            </a:r>
          </a:p>
          <a:p>
            <a:pPr marL="0" indent="0">
              <a:buNone/>
            </a:pPr>
            <a:endParaRPr lang="it-IT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				</a:t>
            </a:r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30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/>
          </a:bodyPr>
          <a:lstStyle/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F8931F17-7D70-2D70-DE72-CB50C50A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0" y="101551"/>
            <a:ext cx="4537027" cy="10899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C015732-462E-DFA6-BB1E-05B44971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37" y="1000664"/>
            <a:ext cx="9032417" cy="58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 fontScale="32500" lnSpcReduction="20000"/>
          </a:bodyPr>
          <a:lstStyle/>
          <a:p>
            <a:endParaRPr lang="it-IT" sz="3600" dirty="0">
              <a:solidFill>
                <a:schemeClr val="tx2"/>
              </a:solidFill>
            </a:endParaRPr>
          </a:p>
          <a:p>
            <a:endParaRPr lang="it-IT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6700" b="1" dirty="0">
                <a:solidFill>
                  <a:srgbClr val="FF0000"/>
                </a:solidFill>
              </a:rPr>
              <a:t>SCIENTIFICO opzione CAMBRIDGE</a:t>
            </a:r>
          </a:p>
          <a:p>
            <a:pPr marL="0" indent="0">
              <a:buNone/>
            </a:pPr>
            <a:endParaRPr lang="it-IT" sz="6700" dirty="0">
              <a:solidFill>
                <a:schemeClr val="tx2"/>
              </a:solidFill>
            </a:endParaRPr>
          </a:p>
          <a:p>
            <a:r>
              <a:rPr lang="it-IT" sz="6700" dirty="0">
                <a:solidFill>
                  <a:schemeClr val="tx2"/>
                </a:solidFill>
              </a:rPr>
              <a:t>Due sezioni (Sede via dei Giuochi Istmici e sede Via </a:t>
            </a:r>
            <a:r>
              <a:rPr lang="it-IT" sz="6700" dirty="0" err="1">
                <a:solidFill>
                  <a:schemeClr val="tx2"/>
                </a:solidFill>
              </a:rPr>
              <a:t>Gosio</a:t>
            </a:r>
            <a:r>
              <a:rPr lang="it-IT" sz="6700" dirty="0">
                <a:solidFill>
                  <a:schemeClr val="tx2"/>
                </a:solidFill>
              </a:rPr>
              <a:t>)</a:t>
            </a:r>
          </a:p>
          <a:p>
            <a:r>
              <a:rPr lang="it-IT" sz="6700" dirty="0">
                <a:solidFill>
                  <a:schemeClr val="tx2"/>
                </a:solidFill>
              </a:rPr>
              <a:t>Contributo a carico delle famiglie (quest’anno 350 euro)</a:t>
            </a:r>
          </a:p>
          <a:p>
            <a:r>
              <a:rPr lang="it-IT" sz="6700" dirty="0" err="1">
                <a:solidFill>
                  <a:schemeClr val="tx2"/>
                </a:solidFill>
              </a:rPr>
              <a:t>Maths</a:t>
            </a:r>
            <a:r>
              <a:rPr lang="it-IT" sz="6700" dirty="0">
                <a:solidFill>
                  <a:schemeClr val="tx2"/>
                </a:solidFill>
              </a:rPr>
              <a:t> (1 ora delle 5 ore)/  Business Studies (2 ore) / </a:t>
            </a:r>
            <a:r>
              <a:rPr lang="it-IT" sz="6700" dirty="0" err="1">
                <a:solidFill>
                  <a:schemeClr val="tx2"/>
                </a:solidFill>
              </a:rPr>
              <a:t>Physics</a:t>
            </a:r>
            <a:r>
              <a:rPr lang="it-IT" sz="6700" dirty="0">
                <a:solidFill>
                  <a:schemeClr val="tx2"/>
                </a:solidFill>
              </a:rPr>
              <a:t> o </a:t>
            </a:r>
            <a:r>
              <a:rPr lang="it-IT" sz="6700" dirty="0" err="1">
                <a:solidFill>
                  <a:schemeClr val="tx2"/>
                </a:solidFill>
              </a:rPr>
              <a:t>Biology</a:t>
            </a:r>
            <a:r>
              <a:rPr lang="it-IT" sz="6700" dirty="0">
                <a:solidFill>
                  <a:schemeClr val="tx2"/>
                </a:solidFill>
              </a:rPr>
              <a:t> (1 ora)</a:t>
            </a:r>
          </a:p>
          <a:p>
            <a:r>
              <a:rPr lang="it-IT" sz="6700" dirty="0">
                <a:solidFill>
                  <a:schemeClr val="tx2"/>
                </a:solidFill>
              </a:rPr>
              <a:t>Stage all’estero</a:t>
            </a:r>
          </a:p>
          <a:p>
            <a:endParaRPr lang="it-IT" sz="67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6700" dirty="0">
              <a:solidFill>
                <a:schemeClr val="tx2"/>
              </a:solidFill>
            </a:endParaRPr>
          </a:p>
          <a:p>
            <a:r>
              <a:rPr lang="it-IT" sz="6700" u="sng" dirty="0">
                <a:solidFill>
                  <a:schemeClr val="tx2"/>
                </a:solidFill>
              </a:rPr>
              <a:t>In caso di esubero di richieste </a:t>
            </a:r>
            <a:endParaRPr lang="it-IT" sz="6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6700" dirty="0">
                <a:solidFill>
                  <a:schemeClr val="tx2"/>
                </a:solidFill>
              </a:rPr>
              <a:t>priorità alunni madrelingua,  provenienti da scuole medie internazionali con percorso in inglese, con certificazione B1, provenienti da medie Cambridge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sz="20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				</a:t>
            </a:r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793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CB96FF-22B2-A0AA-0978-0D867338E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9877BF-9404-1670-14AA-2C4DB6D10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378546-28D5-E8C4-73FE-335CA9B6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51817"/>
            <a:ext cx="11371793" cy="63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3EA17E-6979-B2DC-D4F5-23B0426A8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D3E7B4-1947-9469-A342-73543CEB7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A3C235-83C4-61F7-0CB0-A761CC14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10753"/>
            <a:ext cx="10691284" cy="60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08E-23F6-BA81-0B14-0BBF3E7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71475"/>
            <a:ext cx="10488899" cy="6191250"/>
          </a:xfrm>
        </p:spPr>
        <p:txBody>
          <a:bodyPr>
            <a:normAutofit fontScale="70000" lnSpcReduction="20000"/>
          </a:bodyPr>
          <a:lstStyle/>
          <a:p>
            <a:endParaRPr lang="it-IT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rgbClr val="FF0000"/>
                </a:solidFill>
              </a:rPr>
              <a:t>SCIENTIFICO opzione ECONOMIA+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tx2"/>
                </a:solidFill>
              </a:rPr>
              <a:t>(lorella.docimo@liceofarnesina.edu.it)</a:t>
            </a:r>
          </a:p>
          <a:p>
            <a:pPr marL="0" indent="0">
              <a:buNone/>
            </a:pPr>
            <a:endParaRPr lang="it-IT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4000" dirty="0">
                <a:solidFill>
                  <a:schemeClr val="tx2"/>
                </a:solidFill>
              </a:rPr>
              <a:t>1 sezione (Sede via </a:t>
            </a:r>
            <a:r>
              <a:rPr lang="it-IT" sz="4000" dirty="0" err="1">
                <a:solidFill>
                  <a:schemeClr val="tx2"/>
                </a:solidFill>
              </a:rPr>
              <a:t>Gosio</a:t>
            </a:r>
            <a:r>
              <a:rPr lang="it-IT" sz="40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it-IT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4000" dirty="0">
                <a:solidFill>
                  <a:schemeClr val="tx2"/>
                </a:solidFill>
              </a:rPr>
              <a:t>Non ci sono costi aggiuntivi</a:t>
            </a:r>
          </a:p>
          <a:p>
            <a:pPr marL="0" indent="0">
              <a:buNone/>
            </a:pPr>
            <a:endParaRPr lang="it-IT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4000" dirty="0">
                <a:solidFill>
                  <a:schemeClr val="tx2"/>
                </a:solidFill>
              </a:rPr>
              <a:t>2 ore aggiuntive di SCIENZE FINANZIARIE DI BASE al biennio 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tx2"/>
                </a:solidFill>
              </a:rPr>
              <a:t>							(</a:t>
            </a:r>
            <a:r>
              <a:rPr lang="it-IT" sz="4000" dirty="0">
                <a:solidFill>
                  <a:schemeClr val="tx2"/>
                </a:solidFill>
                <a:sym typeface="Wingdings" panose="05000000000000000000" pitchFamily="2" charset="2"/>
              </a:rPr>
              <a:t> 29 ore)</a:t>
            </a:r>
          </a:p>
          <a:p>
            <a:pPr marL="0" indent="0">
              <a:buNone/>
            </a:pPr>
            <a:endParaRPr lang="it-IT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4000" dirty="0">
                <a:solidFill>
                  <a:schemeClr val="tx2"/>
                </a:solidFill>
              </a:rPr>
              <a:t>PCTO di economia al triennio 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				</a:t>
            </a:r>
            <a:endParaRPr lang="it-IT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8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DD26B6C-5320-4391-7098-C4D8850A5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1" y="365125"/>
            <a:ext cx="8562974" cy="5987049"/>
          </a:xfrm>
        </p:spPr>
      </p:pic>
    </p:spTree>
    <p:extLst>
      <p:ext uri="{BB962C8B-B14F-4D97-AF65-F5344CB8AC3E}">
        <p14:creationId xmlns:p14="http://schemas.microsoft.com/office/powerpoint/2010/main" val="286900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DF9247C-9BB8-3B57-F025-A43B4B2BA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322263"/>
            <a:ext cx="9031947" cy="6170612"/>
          </a:xfrm>
        </p:spPr>
      </p:pic>
    </p:spTree>
    <p:extLst>
      <p:ext uri="{BB962C8B-B14F-4D97-AF65-F5344CB8AC3E}">
        <p14:creationId xmlns:p14="http://schemas.microsoft.com/office/powerpoint/2010/main" val="2901298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546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Helvetica Neue Thin</vt:lpstr>
      <vt:lpstr>Tahoma</vt:lpstr>
      <vt:lpstr>Tema di Office</vt:lpstr>
      <vt:lpstr>White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Rena Bianca</dc:creator>
  <cp:lastModifiedBy>Rena Bianca</cp:lastModifiedBy>
  <cp:revision>33</cp:revision>
  <dcterms:created xsi:type="dcterms:W3CDTF">2022-11-17T12:27:36Z</dcterms:created>
  <dcterms:modified xsi:type="dcterms:W3CDTF">2022-12-13T16:18:26Z</dcterms:modified>
</cp:coreProperties>
</file>