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8" r:id="rId4"/>
    <p:sldId id="270" r:id="rId5"/>
    <p:sldId id="261" r:id="rId6"/>
    <p:sldId id="277" r:id="rId7"/>
    <p:sldId id="280" r:id="rId8"/>
    <p:sldId id="281" r:id="rId9"/>
    <p:sldId id="262" r:id="rId10"/>
    <p:sldId id="264" r:id="rId11"/>
    <p:sldId id="272" r:id="rId12"/>
    <p:sldId id="265" r:id="rId13"/>
    <p:sldId id="276" r:id="rId14"/>
    <p:sldId id="273" r:id="rId15"/>
    <p:sldId id="266" r:id="rId16"/>
    <p:sldId id="269" r:id="rId17"/>
    <p:sldId id="267" r:id="rId18"/>
    <p:sldId id="268" r:id="rId19"/>
    <p:sldId id="279" r:id="rId20"/>
    <p:sldId id="282" r:id="rId21"/>
    <p:sldId id="283" r:id="rId22"/>
    <p:sldId id="275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E9EAD-0A7F-45F1-A6C5-8BA06F0C906E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77A0C-E359-4C49-9F89-E909ADC235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9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7513-78AD-4954-88F9-E62027F7DA28}" type="datetime1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D8FF-6D75-4672-AFA0-78B465F9BED0}" type="datetime1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1B5-38E0-4546-A116-787120473238}" type="datetime1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FE5D-638D-4A63-8794-5C8174629FDB}" type="datetime1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4EB5-32CA-4165-B5D5-5F64CBD2C419}" type="datetime1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0D3D-133C-4CF7-9FB0-743CEF4C0674}" type="datetime1">
              <a:rPr lang="it-IT" smtClean="0"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1E64-780E-4068-8A9A-B06C6853CFAE}" type="datetime1">
              <a:rPr lang="it-IT" smtClean="0"/>
              <a:t>18/10/2019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5F4-532D-4D94-941D-E13CDDE3E6FC}" type="datetime1">
              <a:rPr lang="it-IT" smtClean="0"/>
              <a:t>18/10/2019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BBA5-F5E8-4DCA-9950-91CFDECFFDC0}" type="datetime1">
              <a:rPr lang="it-IT" smtClean="0"/>
              <a:t>18/10/2019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7971-A374-4794-8081-E917B1808E11}" type="datetime1">
              <a:rPr lang="it-IT" smtClean="0"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A8E-E311-48A5-8B4A-E858DE10A2D6}" type="datetime1">
              <a:rPr lang="it-IT" smtClean="0"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3000">
              <a:schemeClr val="tx2">
                <a:lumMod val="20000"/>
                <a:lumOff val="80000"/>
              </a:schemeClr>
            </a:gs>
            <a:gs pos="61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BEC9-DB02-4594-BCCC-36EEA2021E8D}" type="datetime1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Professoressa Lorella Docimo - Referente ASL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29E9-805C-4F7A-BE02-7EEAA9FADDD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083" y="260648"/>
            <a:ext cx="7449388" cy="1470025"/>
          </a:xfrm>
        </p:spPr>
        <p:txBody>
          <a:bodyPr>
            <a:normAutofit/>
          </a:bodyPr>
          <a:lstStyle/>
          <a:p>
            <a:r>
              <a:rPr lang="it-IT" sz="2400" b="1" i="1" dirty="0"/>
              <a:t>LICEO STATALE FARNESINA SCIENTIFICO - MUSICALE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542689"/>
            <a:ext cx="8033936" cy="46946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it-IT" sz="4000" b="1" dirty="0">
                <a:solidFill>
                  <a:schemeClr val="tx1"/>
                </a:solidFill>
              </a:rPr>
              <a:t>PERCORSI PER LE COMPETENZE TRASVERSALI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it-IT" sz="4000" b="1" dirty="0">
                <a:solidFill>
                  <a:schemeClr val="tx1"/>
                </a:solidFill>
              </a:rPr>
              <a:t>E PER L’ORIENTAMENTO</a:t>
            </a:r>
          </a:p>
          <a:p>
            <a:pPr>
              <a:lnSpc>
                <a:spcPct val="250000"/>
              </a:lnSpc>
            </a:pPr>
            <a:r>
              <a:rPr lang="it-IT" sz="4000" b="1" dirty="0">
                <a:solidFill>
                  <a:schemeClr val="tx1"/>
                </a:solidFill>
              </a:rPr>
              <a:t>EX Alternanza scuola – lavoro</a:t>
            </a:r>
          </a:p>
          <a:p>
            <a:pPr>
              <a:lnSpc>
                <a:spcPct val="200000"/>
              </a:lnSpc>
            </a:pPr>
            <a:r>
              <a:rPr lang="it-IT" sz="4400" dirty="0">
                <a:solidFill>
                  <a:schemeClr val="tx1"/>
                </a:solidFill>
              </a:rPr>
              <a:t>Incontro informativo con i genitori</a:t>
            </a:r>
          </a:p>
          <a:p>
            <a:pPr>
              <a:lnSpc>
                <a:spcPct val="300000"/>
              </a:lnSpc>
            </a:pPr>
            <a:r>
              <a:rPr lang="it-IT" sz="2000" dirty="0">
                <a:solidFill>
                  <a:schemeClr val="tx1"/>
                </a:solidFill>
              </a:rPr>
              <a:t>GIOVEDI’ 17 OTTOBRE 2019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1F8803-0612-4E82-B962-5FEF311AE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44" y="5444959"/>
            <a:ext cx="1161052" cy="12765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C0D882C-C00D-4CF3-80FD-A1FF570D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4" y="561961"/>
            <a:ext cx="872579" cy="980728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39F3C8-5E95-429E-861B-76C0C8B0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311896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PCTO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3F967-9919-4E7F-A234-2B979E91E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648071"/>
          </a:xfrm>
        </p:spPr>
        <p:txBody>
          <a:bodyPr>
            <a:normAutofit/>
          </a:bodyPr>
          <a:lstStyle/>
          <a:p>
            <a:r>
              <a:rPr lang="it-IT" sz="3200" b="1" dirty="0"/>
              <a:t>PERCORSI ESTERNI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3519DF-32B2-4F67-930E-9C77635B5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702501"/>
            <a:ext cx="8204448" cy="560965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UNIVERSITA’</a:t>
            </a:r>
          </a:p>
          <a:p>
            <a:pPr>
              <a:lnSpc>
                <a:spcPct val="20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200000"/>
              </a:lnSpc>
            </a:pPr>
            <a:endParaRPr lang="it-IT" dirty="0"/>
          </a:p>
          <a:p>
            <a:endParaRPr lang="it-IT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/>
          </a:p>
          <a:p>
            <a:pPr algn="l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7B6F4F-EBF1-42A0-A3FB-FD4D44E5B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21" y="1535330"/>
            <a:ext cx="2943074" cy="10649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185E1AE-AF98-4F0D-977C-B393C0E38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9" b="18635"/>
          <a:stretch/>
        </p:blipFill>
        <p:spPr>
          <a:xfrm>
            <a:off x="451296" y="3127154"/>
            <a:ext cx="2249469" cy="6036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A0355AB-06A0-4F69-B07A-ADF098736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20" y="2783882"/>
            <a:ext cx="1865845" cy="12459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C2EBCBB-B94F-4766-9EDC-E82BE10EB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581128"/>
            <a:ext cx="1263774" cy="12982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A492EC-F776-45B6-BD48-1FC6D61FBD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11276"/>
            <a:ext cx="3200622" cy="919451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7C79D32-1607-41EB-9F97-1FC9361F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9841" y="6357565"/>
            <a:ext cx="2383904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E5A803-8FEE-4A7C-BF34-37F919E59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225" y="1456268"/>
            <a:ext cx="2249469" cy="11247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7859956-E256-45DD-8BAD-1CEFFEAE1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058" y="3004852"/>
            <a:ext cx="2249469" cy="95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F989B52-2498-48DF-AB7B-65158984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3200" b="1" dirty="0"/>
              <a:t>PERCORSI ESTERNI</a:t>
            </a:r>
            <a:endParaRPr lang="it-IT" sz="32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FF620D4-CFD9-4051-9920-45FE9134C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8" r="10572" b="3326"/>
          <a:stretch/>
        </p:blipFill>
        <p:spPr>
          <a:xfrm>
            <a:off x="934660" y="4024039"/>
            <a:ext cx="3357928" cy="9500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5B527A8-8792-43F5-996D-9D51823B7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4" r="84650" b="81985"/>
          <a:stretch/>
        </p:blipFill>
        <p:spPr>
          <a:xfrm>
            <a:off x="6070532" y="4253968"/>
            <a:ext cx="1857243" cy="490237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DA0FCC-A2A9-4E0F-875A-3B21CF9B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8982" y="6354290"/>
            <a:ext cx="2088232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9C3FFE7-39DC-4B26-874B-DB0043A4D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49" y="1124744"/>
            <a:ext cx="3028950" cy="15049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4210D69-7A27-47BA-9979-FB39E6268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679" y="980728"/>
            <a:ext cx="3028950" cy="215339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8B9DD5-C5AA-4D39-8421-00B34AA780EE}"/>
              </a:ext>
            </a:extLst>
          </p:cNvPr>
          <p:cNvSpPr txBox="1"/>
          <p:nvPr/>
        </p:nvSpPr>
        <p:spPr>
          <a:xfrm>
            <a:off x="1547664" y="2924944"/>
            <a:ext cx="19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Mostre A[R]T Work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126C407-F796-44C4-A7CB-82E58CEF6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49" y="1055113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2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3F967-9919-4E7F-A234-2B979E91E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864096"/>
          </a:xfrm>
        </p:spPr>
        <p:txBody>
          <a:bodyPr>
            <a:normAutofit/>
          </a:bodyPr>
          <a:lstStyle/>
          <a:p>
            <a:r>
              <a:rPr lang="it-IT" sz="3200" b="1" dirty="0"/>
              <a:t>PERCORSI ESTERNI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3519DF-32B2-4F67-930E-9C77635B5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049311"/>
            <a:ext cx="8204448" cy="464451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sz="2800" dirty="0">
                <a:solidFill>
                  <a:schemeClr val="tx1"/>
                </a:solidFill>
              </a:rPr>
              <a:t>Materie prime recuperabili         Lezioni di Matematica</a:t>
            </a:r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r>
              <a:rPr lang="it-IT" dirty="0">
                <a:solidFill>
                  <a:schemeClr val="tx1"/>
                </a:solidFill>
              </a:rPr>
              <a:t>                                              </a:t>
            </a:r>
            <a:r>
              <a:rPr lang="it-IT" sz="2800" dirty="0">
                <a:solidFill>
                  <a:schemeClr val="tx1"/>
                </a:solidFill>
              </a:rPr>
              <a:t>Percorso di studi all’estero</a:t>
            </a:r>
          </a:p>
          <a:p>
            <a:pPr algn="l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25636FD-8F84-43AC-B388-5C40E6AD3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5" t="15416" r="13539" b="15086"/>
          <a:stretch/>
        </p:blipFill>
        <p:spPr>
          <a:xfrm>
            <a:off x="6419871" y="1851998"/>
            <a:ext cx="1368152" cy="133214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C0D15BA-BB08-44B0-B5B4-2FD01208C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851" y="1851998"/>
            <a:ext cx="2088232" cy="149722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7B1BF9C-4EA2-4E3A-A71A-098966B56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5" r="8861"/>
          <a:stretch/>
        </p:blipFill>
        <p:spPr>
          <a:xfrm>
            <a:off x="6231250" y="4017153"/>
            <a:ext cx="2368734" cy="1722266"/>
          </a:xfrm>
          <a:prstGeom prst="rect">
            <a:avLst/>
          </a:prstGeom>
        </p:spPr>
      </p:pic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69887C7D-2381-40CA-854D-4E8A2743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274" y="6356350"/>
            <a:ext cx="2436862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619CB6-AB2C-44BE-BD1C-8346B0C69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148482"/>
            <a:ext cx="5184576" cy="233203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24BBFE-527F-42C6-B76B-C5BB7F3DFD1B}"/>
              </a:ext>
            </a:extLst>
          </p:cNvPr>
          <p:cNvSpPr txBox="1"/>
          <p:nvPr/>
        </p:nvSpPr>
        <p:spPr>
          <a:xfrm>
            <a:off x="-36512" y="355789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Insegnamento italiano agli stranieri</a:t>
            </a:r>
          </a:p>
        </p:txBody>
      </p:sp>
    </p:spTree>
    <p:extLst>
      <p:ext uri="{BB962C8B-B14F-4D97-AF65-F5344CB8AC3E}">
        <p14:creationId xmlns:p14="http://schemas.microsoft.com/office/powerpoint/2010/main" val="156749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E7FA4-1960-47B5-9ED6-6C759D6D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PERCORSI ESTERNI</a:t>
            </a:r>
            <a:endParaRPr lang="it-IT" sz="3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7FEC60-AB00-414A-9A5D-A720AABB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634" y="1844824"/>
            <a:ext cx="4637803" cy="1002407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4B8F0B3-7A1B-4C0F-9D72-A61A667D6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3733460"/>
            <a:ext cx="1916832" cy="1916832"/>
          </a:xfrm>
          <a:prstGeom prst="rect">
            <a:avLst/>
          </a:prstGeom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3A788F4-BE3B-4238-8368-E3EBE22C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2824" y="6356350"/>
            <a:ext cx="2361304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1D06DE-4DF5-4BFE-A951-18CF8CCB6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992942"/>
            <a:ext cx="2762250" cy="1657350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1B7A35-6659-4086-AEC4-D1EDAF18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119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9DE81-EC4A-48D3-974F-1D6B24E6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PERCORSI MUSICALI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5281EE8-DE8A-43A2-A876-C14B45801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59" y="1182660"/>
            <a:ext cx="3056684" cy="10477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8E46BC-71DE-42AC-8F01-F1AC882B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127" y="1554113"/>
            <a:ext cx="2838450" cy="809625"/>
          </a:xfrm>
          <a:prstGeom prst="rect">
            <a:avLst/>
          </a:prstGeom>
        </p:spPr>
      </p:pic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6A15AD9C-DB52-4385-97D1-83DB8767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2160240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FE77B0-758D-4416-824F-AD49ABF34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13" y="2448434"/>
            <a:ext cx="3029975" cy="15058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5C1BC9-02B3-43B3-BBFB-8823297573E2}"/>
              </a:ext>
            </a:extLst>
          </p:cNvPr>
          <p:cNvSpPr txBox="1"/>
          <p:nvPr/>
        </p:nvSpPr>
        <p:spPr>
          <a:xfrm>
            <a:off x="1077365" y="4017119"/>
            <a:ext cx="212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Produzione musicale</a:t>
            </a:r>
          </a:p>
          <a:p>
            <a:r>
              <a:rPr lang="it-IT" dirty="0"/>
              <a:t>Doppiaggio</a:t>
            </a:r>
          </a:p>
        </p:txBody>
      </p:sp>
      <p:pic>
        <p:nvPicPr>
          <p:cNvPr id="13" name="Immagine 12" descr="Immagine che contiene cibo, piatto, segnale&#10;&#10;Descrizione generata automaticamente">
            <a:extLst>
              <a:ext uri="{FF2B5EF4-FFF2-40B4-BE49-F238E27FC236}">
                <a16:creationId xmlns:a16="http://schemas.microsoft.com/office/drawing/2014/main" id="{C8CE8A10-14A8-4812-9599-5B4D76677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80" y="2710322"/>
            <a:ext cx="2267744" cy="120757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8E01E4B-8B5E-4C33-839B-312C34363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87" y="4189255"/>
            <a:ext cx="2097212" cy="21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3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3F967-9919-4E7F-A234-2B979E91E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/>
              <a:t>PERCORSI SPORTIVI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3519DF-32B2-4F67-930E-9C77635B5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16" y="1484784"/>
            <a:ext cx="8204448" cy="4896544"/>
          </a:xfrm>
        </p:spPr>
        <p:txBody>
          <a:bodyPr>
            <a:normAutofit lnSpcReduction="10000"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STUDENTI ATLETI DI ALTO LIVELLO AGONISTICO 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 L’allenamento vale anche come </a:t>
            </a:r>
            <a:r>
              <a:rPr lang="it-IT" dirty="0" err="1">
                <a:solidFill>
                  <a:schemeClr val="tx1"/>
                </a:solidFill>
              </a:rPr>
              <a:t>asl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STUDENTI A LIVELLO AGONISTICO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La società sportiva deve presentare un patto formativo indicando l’attività che svolgerà lo  studente.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/>
          </a:p>
          <a:p>
            <a:pPr algn="l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293D9B-A299-4BFC-864C-D5F30DE1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50778"/>
            <a:ext cx="2524125" cy="18097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D1069A-9C21-478C-839F-CFC26CFED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364" y="1081629"/>
            <a:ext cx="1948047" cy="1948047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72F13A7-AECB-45E8-8920-0D46904D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5675" y="6356350"/>
            <a:ext cx="2300462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168430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F95A1-29E8-41FC-95C2-77169610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FUNZIONE TUTORIALE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19FB8F-0790-4EC0-97CB-210DAF5C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Ogni alunno sarà affiancato da vari tutor: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/>
              <a:t>TUTOR DI CLASSE</a:t>
            </a:r>
            <a:r>
              <a:rPr lang="it-IT" dirty="0"/>
              <a:t> segue tutta la classe e controlla lo svolgimento dei percorsi (NOVITA’ ADOTTATA L’A.S. SCORSO).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/>
              <a:t>TUTOR INTERNO </a:t>
            </a:r>
            <a:r>
              <a:rPr lang="it-IT" dirty="0"/>
              <a:t>segue l’alunno o il gruppo di alunni su un percorso specifico (normalmente gli alunni vengono accompagnati il primo giorno del percorso).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/>
              <a:t>TUTOR ESTERNO </a:t>
            </a:r>
            <a:r>
              <a:rPr lang="it-IT" dirty="0"/>
              <a:t>segue l’alunno o il gruppo di alunni nella struttura esterna.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B6827-D474-4F90-B438-E53E7F45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376264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191977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6C3D8-51FA-4378-AAE9-8718F6AE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r>
              <a:rPr lang="it-IT" sz="4900" b="1" dirty="0"/>
              <a:t>NUOVO APPLICATIVO ASLWEB</a:t>
            </a:r>
            <a:br>
              <a:rPr lang="it-IT" sz="4900" b="1" dirty="0"/>
            </a:br>
            <a:endParaRPr lang="it-IT" sz="49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4C7C82-7D81-4746-8D25-9E8B79B4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Il modello permette di organizzare i diversi progetti di alternanza presenti nella scuola, gestire calendari differenziati per singolo progetto, raccogliere tutte le presenze degli studenti, gestire eventuali elaborati degli studenti e della scuola, gestire documenti, facilitare gli studenti nella scelta del progetto, secondo gli standard di sicurezza dei dati in ottemperanza della normativa sulla privacy. 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2F8094-7EA3-4434-B8FC-B884F13F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3888" y="6356350"/>
            <a:ext cx="2232248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373955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E03CC-A7E8-4352-9195-262F3BF7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SITO DELLA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300745-BDC4-46D1-AFE2-4E5C9230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VISITARE LA SEZIONE</a:t>
            </a:r>
          </a:p>
          <a:p>
            <a:pPr marL="0" indent="0" algn="ctr">
              <a:buNone/>
            </a:pPr>
            <a:r>
              <a:rPr lang="it-IT" dirty="0"/>
              <a:t>https://www.asl-liceofarnesina.it/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91504C-3271-431D-AFF1-472F2ACD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3888" y="6356350"/>
            <a:ext cx="2304256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70A358-DBC6-41F5-B2E7-22B365D8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3068960"/>
            <a:ext cx="9144000" cy="29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97984-404D-40B8-BFE5-E646C825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Piattaforma PCTO (ex ASL)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C7C6085-FF5A-4605-9A57-977E20D74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587" y="1743869"/>
            <a:ext cx="4314825" cy="4238625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6093A6-6AC9-4FD2-B61A-81047022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17984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2D766-BD69-4C0E-801C-FF6BB281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PUNTI SALIENTI ESTRAPOLATI DALLA NORMATIVA</a:t>
            </a:r>
          </a:p>
        </p:txBody>
      </p:sp>
      <p:pic>
        <p:nvPicPr>
          <p:cNvPr id="1026" name="Picture 2" descr="Risultati immagini per logo la buona scuola">
            <a:extLst>
              <a:ext uri="{FF2B5EF4-FFF2-40B4-BE49-F238E27FC236}">
                <a16:creationId xmlns:a16="http://schemas.microsoft.com/office/drawing/2014/main" id="{C9B9E640-FE52-41B8-A4C2-4FDBDE3F35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636912"/>
            <a:ext cx="216217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233676-E02A-4875-AD56-132988C69E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7584" y="1566575"/>
            <a:ext cx="7488832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/>
              <a:t>Legge di bilancio 2019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9539F8-BB93-4F60-B32A-2D775B7ED13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66728" y="2179205"/>
            <a:ext cx="5220072" cy="3951288"/>
          </a:xfrm>
        </p:spPr>
        <p:txBody>
          <a:bodyPr>
            <a:normAutofit fontScale="92500"/>
          </a:bodyPr>
          <a:lstStyle/>
          <a:p>
            <a:r>
              <a:rPr lang="it-IT" dirty="0"/>
              <a:t>I percorsi in alternanza scuola-lavoro sono rinominati «percorsi per le competenze trasversali e per l'orientamento» e, a decorrere dall'anno scolastico 2018/2019, sono attuati per una durata complessiva: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269492-28F2-4CAA-8C69-F9AF6F2F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455912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B1047A7-6072-4183-AC28-58A331DD3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89" y="2547142"/>
            <a:ext cx="2902764" cy="23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4E1D2-F350-485A-84CB-C3E7C658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Piattaforma PCTO (ex ASL)</a:t>
            </a:r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200C1FD-D5B2-4E8B-9688-42E2EFBC0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507288" cy="4938711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563DA3-666B-476A-ACB0-2D18C44A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140083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34EC2-843D-41CF-A1E2-498995FD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it-IT" sz="6000" dirty="0"/>
            </a:br>
            <a:r>
              <a:rPr lang="it-IT" sz="6000" dirty="0"/>
              <a:t>e per concludere</a:t>
            </a:r>
            <a:br>
              <a:rPr lang="it-IT" sz="6000" dirty="0"/>
            </a:br>
            <a:r>
              <a:rPr lang="it-IT" sz="6000" dirty="0"/>
              <a:t>la nostra casella di posta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D3C3B-1E60-4E0C-82B5-F10078E8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68961"/>
            <a:ext cx="91440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/>
              <a:t>PCTO@LICEOFARNESINA.EDU.IT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E65275-BA6A-4C33-BE72-53F00469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3153738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6048" y="0"/>
            <a:ext cx="9340048" cy="685089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3"/>
          <a:stretch/>
        </p:blipFill>
        <p:spPr>
          <a:xfrm flipH="1">
            <a:off x="-196051" y="0"/>
            <a:ext cx="9340050" cy="68508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7226" y="4591054"/>
            <a:ext cx="4459934" cy="972836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3100" b="1" i="1">
                <a:solidFill>
                  <a:srgbClr val="000000"/>
                </a:solidFill>
              </a:rPr>
              <a:t>LICEO STATALE FARNESINA SCIENTIFICO - MUSICALE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7508" y="3961930"/>
            <a:ext cx="4459652" cy="629123"/>
          </a:xfrm>
        </p:spPr>
        <p:txBody>
          <a:bodyPr anchor="b">
            <a:normAutofit/>
          </a:bodyPr>
          <a:lstStyle/>
          <a:p>
            <a:pPr algn="l"/>
            <a:r>
              <a:rPr lang="it-IT" sz="1350" b="1">
                <a:solidFill>
                  <a:srgbClr val="000000"/>
                </a:solidFill>
              </a:rPr>
              <a:t>GRAZIE PER LA PARTECIPAZIONE</a:t>
            </a:r>
          </a:p>
        </p:txBody>
      </p:sp>
      <p:sp>
        <p:nvSpPr>
          <p:cNvPr id="21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213" y="-7107"/>
            <a:ext cx="4301461" cy="3189918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C0D882C-C00D-4CF3-80FD-A1FF570D8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7207" r="4" b="5513"/>
          <a:stretch/>
        </p:blipFill>
        <p:spPr>
          <a:xfrm>
            <a:off x="329848" y="-15077"/>
            <a:ext cx="4059658" cy="3069017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2327" y="1420882"/>
            <a:ext cx="4501673" cy="5437119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1F8803-0612-4E82-B962-5FEF311AEC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r="1" b="1"/>
          <a:stretch/>
        </p:blipFill>
        <p:spPr>
          <a:xfrm>
            <a:off x="4797277" y="1575831"/>
            <a:ext cx="4346723" cy="5282169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E6ED79-11C3-49E4-9D16-F6A7C5D9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13" y="6584207"/>
            <a:ext cx="4938563" cy="23555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825">
                <a:solidFill>
                  <a:srgbClr val="898989"/>
                </a:solidFill>
              </a:rPr>
              <a:t>Professoressa Lorella Docimo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25958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68B8E1-9A9E-470D-9D80-EFBF1D3D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PUNTI SALIENTI ESTRAPOLATI DALLA NORMATIVA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B4B270-17DA-4AD7-998A-DACAD005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non inferiore a 210 ore nel triennio terminale del percorso di studi degli istituti professionali;</a:t>
            </a:r>
          </a:p>
          <a:p>
            <a:r>
              <a:rPr lang="it-IT" dirty="0"/>
              <a:t>non inferiore a 150 ore nel secondo biennio e nell'ultimo anno del percorso di studi degli istituti tecnici;</a:t>
            </a:r>
          </a:p>
          <a:p>
            <a:r>
              <a:rPr lang="it-IT" b="1" dirty="0"/>
              <a:t>non inferiore a 90 ore nel secondo biennio e nel quinto anno dei licei.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A9AF42-DD9C-4D0D-9CD1-2DA6C672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66411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CAEA4-98A3-40A8-9DDA-4E9349CB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4" y="457200"/>
            <a:ext cx="8229600" cy="1143000"/>
          </a:xfrm>
        </p:spPr>
        <p:txBody>
          <a:bodyPr/>
          <a:lstStyle/>
          <a:p>
            <a:r>
              <a:rPr lang="it-IT" b="1" dirty="0"/>
              <a:t>Esami di Stato 2019/2020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8A676-2219-4DE8-8CD2-D045E15F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74" y="1600200"/>
            <a:ext cx="8229600" cy="40610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La circolare n. 3050 rimanda al </a:t>
            </a:r>
            <a:r>
              <a:rPr lang="it-IT" dirty="0" err="1"/>
              <a:t>d.lsg</a:t>
            </a:r>
            <a:r>
              <a:rPr lang="it-IT" dirty="0"/>
              <a:t> n. 62 del 13 aprile 2017 art.17 comma 9.</a:t>
            </a:r>
          </a:p>
          <a:p>
            <a:pPr algn="just"/>
            <a:r>
              <a:rPr lang="it-IT" dirty="0"/>
              <a:t>nell’ambito del </a:t>
            </a:r>
            <a:r>
              <a:rPr lang="it-IT" b="1" dirty="0"/>
              <a:t>colloquio</a:t>
            </a:r>
            <a:r>
              <a:rPr lang="it-IT" dirty="0"/>
              <a:t> il candidato espone, mediante una breve relazione e/o un elaborato multimediale, </a:t>
            </a:r>
            <a:r>
              <a:rPr lang="it-IT" b="1" dirty="0"/>
              <a:t>l’esperienza di alternanza scuola-lavoro svolta</a:t>
            </a:r>
            <a:r>
              <a:rPr lang="it-IT" dirty="0"/>
              <a:t> nel percorso di studi (o, per i candidati esterni, le attività ad esse assimilabili);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EB68CE-3DA3-4C4E-AF09-3DF15A66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383904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426940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6F421-15BF-40D1-BEAA-DF9BF569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1" y="894804"/>
            <a:ext cx="8229600" cy="7060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it-IT" sz="3200" b="1" dirty="0">
                <a:solidFill>
                  <a:prstClr val="black"/>
                </a:solidFill>
                <a:ea typeface="+mn-ea"/>
                <a:cs typeface="+mn-cs"/>
              </a:rPr>
              <a:t>Circolare Inail, n. 44, 21 novembre 2016</a:t>
            </a:r>
            <a:br>
              <a:rPr lang="it-IT" sz="3200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665A34D-C048-48D8-8E76-4F4804BC2077}"/>
              </a:ext>
            </a:extLst>
          </p:cNvPr>
          <p:cNvSpPr/>
          <p:nvPr/>
        </p:nvSpPr>
        <p:spPr>
          <a:xfrm>
            <a:off x="468141" y="1916832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Regime assicurativo per gli studenti impegnati in progetti di alternanza scuola -lavoro </a:t>
            </a: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Gli studenti della scuola secondaria impegnati in ambito scolastico nei percorsi di alternanza scuola-lavoro ricevono la copertura assicurativa anche per i rischi legati a tale attività.</a:t>
            </a:r>
          </a:p>
          <a:p>
            <a:pPr algn="just"/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Denuncia dell’evento </a:t>
            </a: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L’obbligo di effettuare le denunce di infortunio sul lavoro e di malattia professionale degli studenti impegnati in progetti di alternanza scuola-lavoro ricade sul dirigente scolastico, salvo che sia diversamente stabilito in ambito convenzionale. 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Conseguentemente, lo studente è tenuto a comunicare l’infortunio occorsogli al Dirigente Scolastico. 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F92421-3D71-4C9A-8B9D-B8EC49AA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599928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88532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976BEBE-E57F-4BED-8944-4CA7EA6C3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525"/>
            <a:ext cx="7772400" cy="1636291"/>
          </a:xfrm>
        </p:spPr>
        <p:txBody>
          <a:bodyPr/>
          <a:lstStyle/>
          <a:p>
            <a:r>
              <a:rPr lang="it-IT" b="1"/>
              <a:t>Programmazione</a:t>
            </a:r>
            <a:br>
              <a:rPr lang="it-IT" b="1"/>
            </a:br>
            <a:r>
              <a:rPr lang="it-IT" i="1"/>
              <a:t> PER LE CLASSI TERZE</a:t>
            </a:r>
            <a:endParaRPr lang="it-IT" dirty="0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AADC9B17-4619-49FF-AB83-32BFBD733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32048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it-IT" sz="2800" dirty="0"/>
              <a:t> 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it-IT" sz="2800" b="1" dirty="0">
                <a:solidFill>
                  <a:schemeClr val="tx1"/>
                </a:solidFill>
              </a:rPr>
              <a:t>Percorso di </a:t>
            </a:r>
            <a:r>
              <a:rPr lang="it-IT" sz="2800" b="1" i="1" dirty="0">
                <a:solidFill>
                  <a:schemeClr val="tx1"/>
                </a:solidFill>
              </a:rPr>
              <a:t>Cittadinanza e Costituzione</a:t>
            </a:r>
            <a:endParaRPr lang="it-IT" sz="2800" b="1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Piano di lavoro suddiviso in quattro moduli per complessive 16 ore da effettuarsi in orario curriculare;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</a:pPr>
            <a:endParaRPr lang="it-IT" sz="2500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Percorsi pomeridiani: l’alunno può scegliere tra i seguenti percorsi caratterizzanti il nostro Istituto </a:t>
            </a:r>
          </a:p>
          <a:p>
            <a:pPr marL="1257300" lvl="2" indent="-342900" algn="l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</a:rPr>
              <a:t>RIMUN</a:t>
            </a:r>
          </a:p>
          <a:p>
            <a:pPr marL="1257300" lvl="2" indent="-342900" algn="l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</a:rPr>
              <a:t>MEP</a:t>
            </a:r>
          </a:p>
          <a:p>
            <a:pPr marL="1257300" lvl="2" indent="-342900" algn="l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</a:rPr>
              <a:t>ATTIVITA’ MUSICALI</a:t>
            </a:r>
          </a:p>
          <a:p>
            <a:pPr marL="1257300" lvl="2" indent="-342900" algn="l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</a:rPr>
              <a:t>ATTIVITA’ IN AMBITO SOCIALE</a:t>
            </a:r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D5B933-2768-4F6C-9C0B-9D45E904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310381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50C1CF-D211-4891-9468-FDFE79E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E59B278-0640-4C2B-93FD-C1D371B0B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623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5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9D40E4-A383-42FB-81F3-15E77DC2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IL LINK</a:t>
            </a:r>
            <a:br>
              <a:rPr lang="it-IT" dirty="0"/>
            </a:br>
            <a:r>
              <a:rPr lang="it-IT" b="1" dirty="0"/>
              <a:t>https://www.istruzione.it/alternanza/inizia-subito.html</a:t>
            </a:r>
          </a:p>
        </p:txBody>
      </p:sp>
      <p:pic>
        <p:nvPicPr>
          <p:cNvPr id="7" name="Segnaposto contenuto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5AE792C-8D75-4142-873F-160A3ED2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78693"/>
            <a:ext cx="9036496" cy="4358619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0039D67-523C-4F53-B130-78A0D366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40147"/>
          </a:xfrm>
        </p:spPr>
        <p:txBody>
          <a:bodyPr/>
          <a:lstStyle/>
          <a:p>
            <a:r>
              <a:rPr lang="it-IT"/>
              <a:t>Professoressa Lorella Docimo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10537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7EFF4-9A9F-49DD-A8FD-865B1B331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784976" cy="864094"/>
          </a:xfrm>
        </p:spPr>
        <p:txBody>
          <a:bodyPr>
            <a:normAutofit/>
          </a:bodyPr>
          <a:lstStyle/>
          <a:p>
            <a:r>
              <a:rPr lang="it-IT" sz="3200" b="1" dirty="0"/>
              <a:t>PERCORSI EFFETTUATI DAL NOSTRO ISTITUTO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3AF36E-CDDF-4C71-B23F-58DD19853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196751"/>
            <a:ext cx="7772400" cy="532859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RIMUN – SIMULAZIONE ONU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solidFill>
                  <a:schemeClr val="tx1"/>
                </a:solidFill>
              </a:rPr>
              <a:t>MEP – SIMULAZIONE PARLAMENTO EUROPEO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chemeClr val="tx1"/>
                </a:solidFill>
              </a:rPr>
              <a:t>CORSO EXCEL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B2B7E2-0147-452B-96EA-5F517430C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700808"/>
            <a:ext cx="1402457" cy="12945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D2D3D21-8BF1-4101-A853-17E9CB90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62" y="3499440"/>
            <a:ext cx="1312540" cy="131254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9ADD0F2-4E34-4EC1-8CD0-74944257A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784" y="5186131"/>
            <a:ext cx="1182695" cy="1182695"/>
          </a:xfrm>
          <a:prstGeom prst="rect">
            <a:avLst/>
          </a:prstGeom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7D9EEDF3-E773-4BEC-ABDA-94679473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5180" y="6368826"/>
            <a:ext cx="2237656" cy="365125"/>
          </a:xfrm>
        </p:spPr>
        <p:txBody>
          <a:bodyPr/>
          <a:lstStyle/>
          <a:p>
            <a:r>
              <a:rPr lang="it-IT" dirty="0"/>
              <a:t>Professoressa Lorella </a:t>
            </a:r>
            <a:r>
              <a:rPr lang="it-IT" dirty="0" err="1"/>
              <a:t>Docimo</a:t>
            </a:r>
            <a:r>
              <a:rPr lang="it-IT" dirty="0"/>
              <a:t> - Referente ASL</a:t>
            </a:r>
          </a:p>
        </p:txBody>
      </p:sp>
    </p:spTree>
    <p:extLst>
      <p:ext uri="{BB962C8B-B14F-4D97-AF65-F5344CB8AC3E}">
        <p14:creationId xmlns:p14="http://schemas.microsoft.com/office/powerpoint/2010/main" val="362589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593</Words>
  <Application>Microsoft Office PowerPoint</Application>
  <PresentationFormat>Presentazione su schermo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Tema di Office</vt:lpstr>
      <vt:lpstr>LICEO STATALE FARNESINA SCIENTIFICO - MUSICALE</vt:lpstr>
      <vt:lpstr>PUNTI SALIENTI ESTRAPOLATI DALLA NORMATIVA</vt:lpstr>
      <vt:lpstr>PUNTI SALIENTI ESTRAPOLATI DALLA NORMATIVA</vt:lpstr>
      <vt:lpstr>Esami di Stato 2019/2020</vt:lpstr>
      <vt:lpstr>Circolare Inail, n. 44, 21 novembre 2016 </vt:lpstr>
      <vt:lpstr>Programmazione  PER LE CLASSI TERZE</vt:lpstr>
      <vt:lpstr>Presentazione standard di PowerPoint</vt:lpstr>
      <vt:lpstr>IL LINK https://www.istruzione.it/alternanza/inizia-subito.html</vt:lpstr>
      <vt:lpstr>PERCORSI EFFETTUATI DAL NOSTRO ISTITUTO</vt:lpstr>
      <vt:lpstr>PERCORSI ESTERNI</vt:lpstr>
      <vt:lpstr>PERCORSI ESTERNI</vt:lpstr>
      <vt:lpstr>PERCORSI ESTERNI</vt:lpstr>
      <vt:lpstr>PERCORSI ESTERNI</vt:lpstr>
      <vt:lpstr>PERCORSI MUSICALI</vt:lpstr>
      <vt:lpstr>PERCORSI SPORTIVI</vt:lpstr>
      <vt:lpstr>FUNZIONE TUTORIALE</vt:lpstr>
      <vt:lpstr> NUOVO APPLICATIVO ASLWEB </vt:lpstr>
      <vt:lpstr>SITO DELLA SCUOLA</vt:lpstr>
      <vt:lpstr>Piattaforma PCTO (ex ASL)</vt:lpstr>
      <vt:lpstr>Piattaforma PCTO (ex ASL)</vt:lpstr>
      <vt:lpstr> e per concludere la nostra casella di posta</vt:lpstr>
      <vt:lpstr>LICEO STATALE FARNESINA SCIENTIFICO - MUSICALE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STATALE FARNESINA SCIENTIFICO - MUSICALE</dc:title>
  <dc:creator>lorella.docimo@gmail.com</dc:creator>
  <cp:lastModifiedBy>lorella.docimo@gmail.com</cp:lastModifiedBy>
  <cp:revision>2</cp:revision>
  <dcterms:created xsi:type="dcterms:W3CDTF">2019-10-17T08:48:56Z</dcterms:created>
  <dcterms:modified xsi:type="dcterms:W3CDTF">2019-10-18T13:19:45Z</dcterms:modified>
</cp:coreProperties>
</file>